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18288000" cy="10287000"/>
  <p:notesSz cx="6858000" cy="9144000"/>
  <p:embeddedFontLst>
    <p:embeddedFont>
      <p:font typeface="Anton" charset="1" panose="00000500000000000000"/>
      <p:regular r:id="rId12"/>
    </p:embeddedFont>
    <p:embeddedFont>
      <p:font typeface="Canva Sans Bold" charset="1" panose="020B0803030501040103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9.png" Type="http://schemas.openxmlformats.org/officeDocument/2006/relationships/image"/><Relationship Id="rId5" Target="../media/image10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11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12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13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020109" y="2605709"/>
            <a:ext cx="5077990" cy="507799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-2165946">
            <a:off x="8558360" y="507114"/>
            <a:ext cx="9272857" cy="9092355"/>
            <a:chOff x="0" y="0"/>
            <a:chExt cx="812800" cy="79697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796978"/>
            </a:xfrm>
            <a:custGeom>
              <a:avLst/>
              <a:gdLst/>
              <a:ahLst/>
              <a:cxnLst/>
              <a:rect r="r" b="b" t="t" l="l"/>
              <a:pathLst>
                <a:path h="796978" w="812800">
                  <a:moveTo>
                    <a:pt x="406400" y="0"/>
                  </a:moveTo>
                  <a:cubicBezTo>
                    <a:pt x="181951" y="0"/>
                    <a:pt x="0" y="178410"/>
                    <a:pt x="0" y="398489"/>
                  </a:cubicBezTo>
                  <a:cubicBezTo>
                    <a:pt x="0" y="618569"/>
                    <a:pt x="181951" y="796978"/>
                    <a:pt x="406400" y="796978"/>
                  </a:cubicBezTo>
                  <a:cubicBezTo>
                    <a:pt x="630849" y="796978"/>
                    <a:pt x="812800" y="618569"/>
                    <a:pt x="812800" y="398489"/>
                  </a:cubicBezTo>
                  <a:cubicBezTo>
                    <a:pt x="812800" y="178410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gradFill>
                <a:gsLst>
                  <a:gs pos="0">
                    <a:srgbClr val="795AC6">
                      <a:alpha val="4500"/>
                    </a:srgbClr>
                  </a:gs>
                  <a:gs pos="100000">
                    <a:srgbClr val="5540FF">
                      <a:alpha val="1000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76200" y="36617"/>
              <a:ext cx="660400" cy="6856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-10694109">
            <a:off x="9125957" y="1124174"/>
            <a:ext cx="8014237" cy="7858235"/>
            <a:chOff x="0" y="0"/>
            <a:chExt cx="812800" cy="79697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796978"/>
            </a:xfrm>
            <a:custGeom>
              <a:avLst/>
              <a:gdLst/>
              <a:ahLst/>
              <a:cxnLst/>
              <a:rect r="r" b="b" t="t" l="l"/>
              <a:pathLst>
                <a:path h="796978" w="812800">
                  <a:moveTo>
                    <a:pt x="406400" y="0"/>
                  </a:moveTo>
                  <a:cubicBezTo>
                    <a:pt x="181951" y="0"/>
                    <a:pt x="0" y="178410"/>
                    <a:pt x="0" y="398489"/>
                  </a:cubicBezTo>
                  <a:cubicBezTo>
                    <a:pt x="0" y="618569"/>
                    <a:pt x="181951" y="796978"/>
                    <a:pt x="406400" y="796978"/>
                  </a:cubicBezTo>
                  <a:cubicBezTo>
                    <a:pt x="630849" y="796978"/>
                    <a:pt x="812800" y="618569"/>
                    <a:pt x="812800" y="398489"/>
                  </a:cubicBezTo>
                  <a:cubicBezTo>
                    <a:pt x="812800" y="178410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gradFill>
                <a:gsLst>
                  <a:gs pos="0">
                    <a:srgbClr val="795AC6">
                      <a:alpha val="4500"/>
                    </a:srgbClr>
                  </a:gs>
                  <a:gs pos="100000">
                    <a:srgbClr val="C6BFFF">
                      <a:alpha val="1000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76200" y="36617"/>
              <a:ext cx="660400" cy="6856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-10861334" y="4598030"/>
            <a:ext cx="15304372" cy="15304372"/>
          </a:xfrm>
          <a:custGeom>
            <a:avLst/>
            <a:gdLst/>
            <a:ahLst/>
            <a:cxnLst/>
            <a:rect r="r" b="b" t="t" l="l"/>
            <a:pathLst>
              <a:path h="15304372" w="15304372">
                <a:moveTo>
                  <a:pt x="0" y="0"/>
                </a:moveTo>
                <a:lnTo>
                  <a:pt x="15304372" y="0"/>
                </a:lnTo>
                <a:lnTo>
                  <a:pt x="15304372" y="15304372"/>
                </a:lnTo>
                <a:lnTo>
                  <a:pt x="0" y="153043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-1911889" y="5417287"/>
            <a:ext cx="9629812" cy="1818800"/>
            <a:chOff x="0" y="0"/>
            <a:chExt cx="2109677" cy="39845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109677" cy="398459"/>
            </a:xfrm>
            <a:custGeom>
              <a:avLst/>
              <a:gdLst/>
              <a:ahLst/>
              <a:cxnLst/>
              <a:rect r="r" b="b" t="t" l="l"/>
              <a:pathLst>
                <a:path h="398459" w="2109677">
                  <a:moveTo>
                    <a:pt x="0" y="0"/>
                  </a:moveTo>
                  <a:lnTo>
                    <a:pt x="2109677" y="0"/>
                  </a:lnTo>
                  <a:lnTo>
                    <a:pt x="2109677" y="398459"/>
                  </a:lnTo>
                  <a:lnTo>
                    <a:pt x="0" y="398459"/>
                  </a:lnTo>
                  <a:close/>
                </a:path>
              </a:pathLst>
            </a:custGeom>
            <a:gradFill rotWithShape="true"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109677" cy="4365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674166" y="8268496"/>
            <a:ext cx="5482107" cy="558178"/>
          </a:xfrm>
          <a:custGeom>
            <a:avLst/>
            <a:gdLst/>
            <a:ahLst/>
            <a:cxnLst/>
            <a:rect r="r" b="b" t="t" l="l"/>
            <a:pathLst>
              <a:path h="558178" w="5482107">
                <a:moveTo>
                  <a:pt x="0" y="0"/>
                </a:moveTo>
                <a:lnTo>
                  <a:pt x="5482107" y="0"/>
                </a:lnTo>
                <a:lnTo>
                  <a:pt x="5482107" y="558178"/>
                </a:lnTo>
                <a:lnTo>
                  <a:pt x="0" y="5581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2395371" y="8337427"/>
            <a:ext cx="420315" cy="420315"/>
          </a:xfrm>
          <a:custGeom>
            <a:avLst/>
            <a:gdLst/>
            <a:ahLst/>
            <a:cxnLst/>
            <a:rect r="r" b="b" t="t" l="l"/>
            <a:pathLst>
              <a:path h="420315" w="420315">
                <a:moveTo>
                  <a:pt x="0" y="0"/>
                </a:moveTo>
                <a:lnTo>
                  <a:pt x="420315" y="0"/>
                </a:lnTo>
                <a:lnTo>
                  <a:pt x="420315" y="420316"/>
                </a:lnTo>
                <a:lnTo>
                  <a:pt x="0" y="42031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10890" y="3451813"/>
            <a:ext cx="9796620" cy="19654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91"/>
              </a:lnSpc>
              <a:spcBef>
                <a:spcPct val="0"/>
              </a:spcBef>
            </a:pPr>
            <a:r>
              <a:rPr lang="en-US" sz="11494">
                <a:solidFill>
                  <a:srgbClr val="795AC6"/>
                </a:solidFill>
                <a:latin typeface="Anton"/>
                <a:ea typeface="Anton"/>
                <a:cs typeface="Anton"/>
                <a:sym typeface="Anton"/>
              </a:rPr>
              <a:t>DIGITAL LOGICAL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614590" y="5291060"/>
            <a:ext cx="6989220" cy="19654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91"/>
              </a:lnSpc>
              <a:spcBef>
                <a:spcPct val="0"/>
              </a:spcBef>
            </a:pPr>
            <a:r>
              <a:rPr lang="en-US" sz="11494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DESIGN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7039887" y="9038887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834017" y="1913509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39"/>
                </a:lnTo>
                <a:lnTo>
                  <a:pt x="0" y="17871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84864" y="4847745"/>
            <a:ext cx="2947693" cy="4114800"/>
          </a:xfrm>
          <a:custGeom>
            <a:avLst/>
            <a:gdLst/>
            <a:ahLst/>
            <a:cxnLst/>
            <a:rect r="r" b="b" t="t" l="l"/>
            <a:pathLst>
              <a:path h="4114800" w="2947693">
                <a:moveTo>
                  <a:pt x="0" y="0"/>
                </a:moveTo>
                <a:lnTo>
                  <a:pt x="2947693" y="0"/>
                </a:lnTo>
                <a:lnTo>
                  <a:pt x="29476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7561158" y="870545"/>
            <a:ext cx="1042965" cy="1042965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6" id="6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AutoShape 7" id="7"/>
          <p:cNvSpPr/>
          <p:nvPr/>
        </p:nvSpPr>
        <p:spPr>
          <a:xfrm flipV="true">
            <a:off x="7955188" y="3958094"/>
            <a:ext cx="2134301" cy="0"/>
          </a:xfrm>
          <a:prstGeom prst="line">
            <a:avLst/>
          </a:prstGeom>
          <a:ln cap="flat" w="142875">
            <a:gradFill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TextBox 8" id="8"/>
          <p:cNvSpPr txBox="true"/>
          <p:nvPr/>
        </p:nvSpPr>
        <p:spPr>
          <a:xfrm rot="0">
            <a:off x="4625239" y="2100618"/>
            <a:ext cx="9347289" cy="14370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747"/>
              </a:lnSpc>
              <a:spcBef>
                <a:spcPct val="0"/>
              </a:spcBef>
            </a:pPr>
            <a:r>
              <a:rPr lang="en-US" sz="8391">
                <a:solidFill>
                  <a:srgbClr val="795AC6"/>
                </a:solidFill>
                <a:latin typeface="Anton"/>
                <a:ea typeface="Anton"/>
                <a:cs typeface="Anton"/>
                <a:sym typeface="Anton"/>
              </a:rPr>
              <a:t>LAB PROJECT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4673897" y="2244875"/>
            <a:ext cx="2947693" cy="4114800"/>
          </a:xfrm>
          <a:custGeom>
            <a:avLst/>
            <a:gdLst/>
            <a:ahLst/>
            <a:cxnLst/>
            <a:rect r="r" b="b" t="t" l="l"/>
            <a:pathLst>
              <a:path h="4114800" w="2947693">
                <a:moveTo>
                  <a:pt x="0" y="0"/>
                </a:moveTo>
                <a:lnTo>
                  <a:pt x="2947693" y="0"/>
                </a:lnTo>
                <a:lnTo>
                  <a:pt x="29476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7039887" y="9038887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5676990" y="5516158"/>
            <a:ext cx="7599937" cy="23794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51"/>
              </a:lnSpc>
              <a:spcBef>
                <a:spcPct val="0"/>
              </a:spcBef>
            </a:pPr>
            <a:r>
              <a:rPr lang="en-US" sz="6822">
                <a:solidFill>
                  <a:srgbClr val="795AC6"/>
                </a:solidFill>
                <a:latin typeface="Anton"/>
                <a:ea typeface="Anton"/>
                <a:cs typeface="Anton"/>
                <a:sym typeface="Anton"/>
              </a:rPr>
              <a:t> 4 BIT BINARY SYNCHRONOUS COUNTER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834017" y="1913509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39"/>
                </a:lnTo>
                <a:lnTo>
                  <a:pt x="0" y="17871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039887" y="9038887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492729" y="3524926"/>
            <a:ext cx="11301259" cy="4675896"/>
          </a:xfrm>
          <a:custGeom>
            <a:avLst/>
            <a:gdLst/>
            <a:ahLst/>
            <a:cxnLst/>
            <a:rect r="r" b="b" t="t" l="l"/>
            <a:pathLst>
              <a:path h="4675896" w="11301259">
                <a:moveTo>
                  <a:pt x="0" y="0"/>
                </a:moveTo>
                <a:lnTo>
                  <a:pt x="11301259" y="0"/>
                </a:lnTo>
                <a:lnTo>
                  <a:pt x="11301259" y="4675895"/>
                </a:lnTo>
                <a:lnTo>
                  <a:pt x="0" y="46758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7037322" y="815555"/>
            <a:ext cx="8413441" cy="3881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78"/>
              </a:lnSpc>
              <a:spcBef>
                <a:spcPct val="0"/>
              </a:spcBef>
            </a:pPr>
            <a:r>
              <a:rPr lang="en-US" b="true" sz="2341">
                <a:solidFill>
                  <a:srgbClr val="795AC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2. Design the circuit for a 4bit up-counter using T flip flop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834017" y="1913509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39"/>
                </a:lnTo>
                <a:lnTo>
                  <a:pt x="0" y="17871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039887" y="9038887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401734" y="1570341"/>
            <a:ext cx="9325162" cy="8847248"/>
          </a:xfrm>
          <a:custGeom>
            <a:avLst/>
            <a:gdLst/>
            <a:ahLst/>
            <a:cxnLst/>
            <a:rect r="r" b="b" t="t" l="l"/>
            <a:pathLst>
              <a:path h="8847248" w="9325162">
                <a:moveTo>
                  <a:pt x="0" y="0"/>
                </a:moveTo>
                <a:lnTo>
                  <a:pt x="9325162" y="0"/>
                </a:lnTo>
                <a:lnTo>
                  <a:pt x="9325162" y="8847248"/>
                </a:lnTo>
                <a:lnTo>
                  <a:pt x="0" y="884724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3903742" y="565683"/>
            <a:ext cx="13136146" cy="8784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58"/>
              </a:lnSpc>
            </a:pPr>
            <a:r>
              <a:rPr lang="en-US" sz="2541" b="true">
                <a:solidFill>
                  <a:srgbClr val="795AC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3. The equations of T inputs for each T flip flop used in the design of the counter.</a:t>
            </a:r>
          </a:p>
          <a:p>
            <a:pPr algn="l">
              <a:lnSpc>
                <a:spcPts val="3558"/>
              </a:lnSpc>
              <a:spcBef>
                <a:spcPct val="0"/>
              </a:spcBef>
            </a:pPr>
            <a:r>
              <a:rPr lang="en-US" b="true" sz="2541">
                <a:solidFill>
                  <a:srgbClr val="795AC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The table below shows states every clock cycle.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834017" y="1913509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39"/>
                </a:lnTo>
                <a:lnTo>
                  <a:pt x="0" y="17871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7039887" y="9038887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522606"/>
            <a:ext cx="16011187" cy="17737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58"/>
              </a:lnSpc>
            </a:pPr>
            <a:r>
              <a:rPr lang="en-US" sz="2541" b="true">
                <a:solidFill>
                  <a:srgbClr val="795AC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3. Implementation</a:t>
            </a:r>
          </a:p>
          <a:p>
            <a:pPr algn="l">
              <a:lnSpc>
                <a:spcPts val="3558"/>
              </a:lnSpc>
            </a:pPr>
            <a:r>
              <a:rPr lang="en-US" sz="2541" b="true">
                <a:solidFill>
                  <a:srgbClr val="795AC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 T flip-flop was implemented using a dual JK flip-flop IC by setting J, K both to T. Quad and IC 7408 was used to get the calculated</a:t>
            </a:r>
          </a:p>
          <a:p>
            <a:pPr algn="l">
              <a:lnSpc>
                <a:spcPts val="3558"/>
              </a:lnSpc>
              <a:spcBef>
                <a:spcPct val="0"/>
              </a:spcBef>
            </a:pPr>
            <a:r>
              <a:rPr lang="en-US" b="true" sz="2541">
                <a:solidFill>
                  <a:srgbClr val="795AC6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 values. Reset was disables by setting it to high. A DIP switch was used to feed the clock signa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623886" y="2693100"/>
            <a:ext cx="14059774" cy="7042477"/>
          </a:xfrm>
          <a:custGeom>
            <a:avLst/>
            <a:gdLst/>
            <a:ahLst/>
            <a:cxnLst/>
            <a:rect r="r" b="b" t="t" l="l"/>
            <a:pathLst>
              <a:path h="7042477" w="14059774">
                <a:moveTo>
                  <a:pt x="0" y="0"/>
                </a:moveTo>
                <a:lnTo>
                  <a:pt x="14059775" y="0"/>
                </a:lnTo>
                <a:lnTo>
                  <a:pt x="14059775" y="7042477"/>
                </a:lnTo>
                <a:lnTo>
                  <a:pt x="0" y="704247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36954" r="0" b="-8483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742546" y="322630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40"/>
                </a:lnTo>
                <a:lnTo>
                  <a:pt x="0" y="178713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>
            <a:off x="8778064" y="3609059"/>
            <a:ext cx="1210781" cy="0"/>
          </a:xfrm>
          <a:prstGeom prst="line">
            <a:avLst/>
          </a:prstGeom>
          <a:ln cap="flat" w="142875">
            <a:gradFill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grpSp>
        <p:nvGrpSpPr>
          <p:cNvPr name="Group 4" id="4"/>
          <p:cNvGrpSpPr/>
          <p:nvPr/>
        </p:nvGrpSpPr>
        <p:grpSpPr>
          <a:xfrm rot="0">
            <a:off x="14268488" y="-276452"/>
            <a:ext cx="5077990" cy="507799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6" id="6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1382286" y="1247365"/>
            <a:ext cx="5435815" cy="5805239"/>
          </a:xfrm>
          <a:custGeom>
            <a:avLst/>
            <a:gdLst/>
            <a:ahLst/>
            <a:cxnLst/>
            <a:rect r="r" b="b" t="t" l="l"/>
            <a:pathLst>
              <a:path h="5805239" w="5435815">
                <a:moveTo>
                  <a:pt x="0" y="0"/>
                </a:moveTo>
                <a:lnTo>
                  <a:pt x="5435814" y="0"/>
                </a:lnTo>
                <a:lnTo>
                  <a:pt x="5435814" y="5805239"/>
                </a:lnTo>
                <a:lnTo>
                  <a:pt x="0" y="580523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295612" y="2100618"/>
            <a:ext cx="9666363" cy="14370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747"/>
              </a:lnSpc>
              <a:spcBef>
                <a:spcPct val="0"/>
              </a:spcBef>
            </a:pPr>
            <a:r>
              <a:rPr lang="en-US" sz="8391">
                <a:solidFill>
                  <a:srgbClr val="795AC6"/>
                </a:solidFill>
                <a:latin typeface="Anton"/>
                <a:ea typeface="Anton"/>
                <a:cs typeface="Anton"/>
                <a:sym typeface="Anton"/>
              </a:rPr>
              <a:t>THANK YOU</a:t>
            </a:r>
          </a:p>
        </p:txBody>
      </p:sp>
      <p:graphicFrame>
        <p:nvGraphicFramePr>
          <p:cNvPr name="Table 9" id="9"/>
          <p:cNvGraphicFramePr>
            <a:graphicFrameLocks noGrp="true"/>
          </p:cNvGraphicFramePr>
          <p:nvPr/>
        </p:nvGraphicFramePr>
        <p:xfrm>
          <a:off x="1028700" y="4354941"/>
          <a:ext cx="9793150" cy="4934917"/>
        </p:xfrm>
        <a:graphic>
          <a:graphicData uri="http://schemas.openxmlformats.org/drawingml/2006/table">
            <a:tbl>
              <a:tblPr/>
              <a:tblGrid>
                <a:gridCol w="3264383"/>
                <a:gridCol w="3264383"/>
                <a:gridCol w="3264383"/>
              </a:tblGrid>
              <a:tr h="9869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Name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ID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Tasks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9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Leen Kharraz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2412099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Q1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9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Wateen Alharthy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2413523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Q2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9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Sarah Alfowzan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2410916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Q3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9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All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All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795AC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Circuit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DAGXaVWNK3w</dc:identifier>
  <dcterms:modified xsi:type="dcterms:W3CDTF">2011-08-01T06:04:30Z</dcterms:modified>
  <cp:revision>1</cp:revision>
  <dc:title>Digital_logical_design_lab_project</dc:title>
</cp:coreProperties>
</file>